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62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35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62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31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88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57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46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490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26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293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27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ABC8A-A8B0-4425-8FAA-9AAF0C12A72B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79638-4909-4438-B129-B2FD5FC9E2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75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図 54">
            <a:extLst>
              <a:ext uri="{FF2B5EF4-FFF2-40B4-BE49-F238E27FC236}">
                <a16:creationId xmlns:a16="http://schemas.microsoft.com/office/drawing/2014/main" id="{A9BDE0F1-640D-451C-8151-D9329EB71F2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rot="19213907">
            <a:off x="195051" y="-1054000"/>
            <a:ext cx="9230208" cy="9230208"/>
          </a:xfrm>
          <a:prstGeom prst="rect">
            <a:avLst/>
          </a:prstGeom>
        </p:spPr>
      </p:pic>
      <p:sp>
        <p:nvSpPr>
          <p:cNvPr id="5" name="矢印: 右 4">
            <a:extLst>
              <a:ext uri="{FF2B5EF4-FFF2-40B4-BE49-F238E27FC236}">
                <a16:creationId xmlns:a16="http://schemas.microsoft.com/office/drawing/2014/main" id="{31DFAE83-D419-4FE5-AB9B-2D9D53A4E62D}"/>
              </a:ext>
            </a:extLst>
          </p:cNvPr>
          <p:cNvSpPr/>
          <p:nvPr/>
        </p:nvSpPr>
        <p:spPr>
          <a:xfrm>
            <a:off x="1241571" y="180651"/>
            <a:ext cx="7311110" cy="425345"/>
          </a:xfrm>
          <a:prstGeom prst="rightArrow">
            <a:avLst>
              <a:gd name="adj1" fmla="val 100000"/>
              <a:gd name="adj2" fmla="val 31721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ja-JP" altLang="en-US" b="1" kern="100" dirty="0">
                <a:solidFill>
                  <a:schemeClr val="tx1"/>
                </a:solidFill>
                <a:latin typeface="Century" panose="02040604050505020304" pitchFamily="18" charset="0"/>
                <a:ea typeface="HGP創英ﾌﾟﾚｾﾞﾝｽEB" panose="02020800000000000000" pitchFamily="18" charset="-128"/>
                <a:cs typeface="Times New Roman" panose="02020603050405020304" pitchFamily="18" charset="0"/>
              </a:rPr>
              <a:t>  </a:t>
            </a:r>
            <a:r>
              <a:rPr lang="ja-JP" altLang="ja-JP" sz="2400" b="1" kern="100" dirty="0">
                <a:solidFill>
                  <a:schemeClr val="tx1"/>
                </a:solidFill>
                <a:latin typeface="Century" panose="02040604050505020304" pitchFamily="18" charset="0"/>
                <a:ea typeface="HGP創英ﾌﾟﾚｾﾞﾝｽEB" panose="02020800000000000000" pitchFamily="18" charset="-128"/>
                <a:cs typeface="Times New Roman" panose="02020603050405020304" pitchFamily="18" charset="0"/>
              </a:rPr>
              <a:t>令和８年度 一関市立赤荻小学校　グランドデザイン</a:t>
            </a:r>
            <a:endParaRPr lang="ja-JP" altLang="ja-JP" sz="2400" kern="100" dirty="0">
              <a:solidFill>
                <a:schemeClr val="tx1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6AD9E6D-E602-48DF-A59B-8EE9646BCD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" r="5242" b="5908"/>
          <a:stretch/>
        </p:blipFill>
        <p:spPr>
          <a:xfrm>
            <a:off x="8589183" y="59267"/>
            <a:ext cx="1243568" cy="91799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4A82707-565D-4B8F-87D9-EE269D8BD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43" y="131491"/>
            <a:ext cx="735548" cy="735548"/>
          </a:xfrm>
          <a:prstGeom prst="rect">
            <a:avLst/>
          </a:prstGeom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037BB60-D9AD-4C44-B705-B7C517D4EC93}"/>
              </a:ext>
            </a:extLst>
          </p:cNvPr>
          <p:cNvSpPr/>
          <p:nvPr/>
        </p:nvSpPr>
        <p:spPr>
          <a:xfrm>
            <a:off x="4318485" y="718689"/>
            <a:ext cx="2155972" cy="385894"/>
          </a:xfrm>
          <a:prstGeom prst="roundRect">
            <a:avLst>
              <a:gd name="adj" fmla="val 2311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《</a:t>
            </a:r>
            <a:r>
              <a:rPr kumimoji="1" lang="ja-JP" altLang="en-US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学校教育目標</a:t>
            </a:r>
            <a:r>
              <a:rPr kumimoji="1" lang="en-US" altLang="ja-JP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》</a:t>
            </a:r>
            <a:endParaRPr kumimoji="1" lang="ja-JP" altLang="en-US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C61A44EB-CEC4-4602-80EA-F6E08F4084F5}"/>
              </a:ext>
            </a:extLst>
          </p:cNvPr>
          <p:cNvSpPr/>
          <p:nvPr/>
        </p:nvSpPr>
        <p:spPr>
          <a:xfrm>
            <a:off x="3373226" y="1184303"/>
            <a:ext cx="4077049" cy="511729"/>
          </a:xfrm>
          <a:prstGeom prst="roundRect">
            <a:avLst/>
          </a:prstGeom>
          <a:solidFill>
            <a:srgbClr val="FFFF00"/>
          </a:solidFill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「明るく、かしこく、たくましく」を基調に、調和の取れた人間性豊かな児童の育成を図る。</a:t>
            </a:r>
            <a:endParaRPr kumimoji="1" lang="en-US" altLang="ja-JP" sz="1400" dirty="0">
              <a:solidFill>
                <a:schemeClr val="tx1"/>
              </a:solidFill>
              <a:latin typeface="HGS創英ﾌﾟﾚｾﾞﾝｽEB" panose="02020800000000000000" pitchFamily="18" charset="-128"/>
              <a:ea typeface="HGS創英ﾌﾟﾚｾﾞﾝｽEB" panose="02020800000000000000" pitchFamily="18" charset="-128"/>
            </a:endParaRPr>
          </a:p>
        </p:txBody>
      </p:sp>
      <p:pic>
        <p:nvPicPr>
          <p:cNvPr id="1026" name="Picture 2" descr="https://blogger.googleusercontent.com/img/b/R29vZ2xl/AVvXsEjVw-JEVUIYldHzYdl9grZwpheUV4mrxwCqupMOWSj1R46HwIuP-CVZg65UMidpDlrpffUNQwGG-LdBbrx7Ts7Htb7vyLpeHA6R6HjU6kDLEQwnwQx-B39vAHX-d2A9yed4hwjJFeB0Wwxz/s1600/bunbougu_kokuban.png">
            <a:extLst>
              <a:ext uri="{FF2B5EF4-FFF2-40B4-BE49-F238E27FC236}">
                <a16:creationId xmlns:a16="http://schemas.microsoft.com/office/drawing/2014/main" id="{40D83C23-FFA6-454C-A23C-909AE80AE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1" y="4937246"/>
            <a:ext cx="2841224" cy="186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288B2D7-CEF6-4264-BC15-8739DBD047C8}"/>
              </a:ext>
            </a:extLst>
          </p:cNvPr>
          <p:cNvSpPr txBox="1"/>
          <p:nvPr/>
        </p:nvSpPr>
        <p:spPr>
          <a:xfrm>
            <a:off x="236322" y="5104212"/>
            <a:ext cx="2624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bg1"/>
                </a:solidFill>
              </a:rPr>
              <a:t>主体的に学び、表現し、</a:t>
            </a:r>
            <a:endParaRPr kumimoji="1" lang="en-US" altLang="ja-JP" sz="1400" b="1" dirty="0">
              <a:solidFill>
                <a:schemeClr val="bg1"/>
              </a:solidFill>
            </a:endParaRPr>
          </a:p>
          <a:p>
            <a:r>
              <a:rPr kumimoji="1" lang="ja-JP" altLang="en-US" sz="1400" b="1" dirty="0">
                <a:solidFill>
                  <a:schemeClr val="bg1"/>
                </a:solidFill>
              </a:rPr>
              <a:t>　ともに高め合う児童の育成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56A0363-909A-47D5-A425-30E32693B6A3}"/>
              </a:ext>
            </a:extLst>
          </p:cNvPr>
          <p:cNvSpPr txBox="1"/>
          <p:nvPr/>
        </p:nvSpPr>
        <p:spPr>
          <a:xfrm>
            <a:off x="205861" y="5603040"/>
            <a:ext cx="26240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chemeClr val="bg1"/>
                </a:solidFill>
              </a:rPr>
              <a:t>～学級経営と授業改善を往還させた</a:t>
            </a:r>
            <a:endParaRPr kumimoji="1" lang="en-US" altLang="ja-JP" sz="1050" dirty="0">
              <a:solidFill>
                <a:schemeClr val="bg1"/>
              </a:solidFill>
            </a:endParaRPr>
          </a:p>
          <a:p>
            <a:r>
              <a:rPr kumimoji="1" lang="en-US" altLang="ja-JP" sz="1050" dirty="0">
                <a:solidFill>
                  <a:schemeClr val="bg1"/>
                </a:solidFill>
              </a:rPr>
              <a:t>”</a:t>
            </a:r>
            <a:r>
              <a:rPr kumimoji="1" lang="ja-JP" altLang="en-US" sz="1050" dirty="0">
                <a:solidFill>
                  <a:schemeClr val="bg1"/>
                </a:solidFill>
              </a:rPr>
              <a:t>子ども起点の学びづくりを“を通して～</a:t>
            </a:r>
            <a:endParaRPr kumimoji="1" lang="en-US" altLang="ja-JP" sz="1050" dirty="0">
              <a:solidFill>
                <a:schemeClr val="bg1"/>
              </a:solidFill>
            </a:endParaRP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40DB08B8-D695-4576-8F09-B5A981CF8D8F}"/>
              </a:ext>
            </a:extLst>
          </p:cNvPr>
          <p:cNvSpPr/>
          <p:nvPr/>
        </p:nvSpPr>
        <p:spPr>
          <a:xfrm>
            <a:off x="1241571" y="5994723"/>
            <a:ext cx="1484306" cy="315206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spc="-300" dirty="0">
                <a:solidFill>
                  <a:schemeClr val="tx1"/>
                </a:solidFill>
              </a:rPr>
              <a:t>研究テーマ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73BEEDD-0842-484A-AABC-258855540B0F}"/>
              </a:ext>
            </a:extLst>
          </p:cNvPr>
          <p:cNvSpPr txBox="1"/>
          <p:nvPr/>
        </p:nvSpPr>
        <p:spPr>
          <a:xfrm>
            <a:off x="240887" y="868492"/>
            <a:ext cx="222694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○日本国憲法</a:t>
            </a:r>
            <a:endParaRPr kumimoji="1" lang="en-US" altLang="ja-JP" sz="1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○教育基本法</a:t>
            </a:r>
            <a:endParaRPr kumimoji="1" lang="en-US" altLang="ja-JP" sz="1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○学校教育法「学習指導要領」</a:t>
            </a:r>
            <a:endParaRPr kumimoji="1" lang="en-US" altLang="ja-JP" sz="1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8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「知識及び技能」「思考力・判断力・表現力」</a:t>
            </a:r>
            <a:endParaRPr kumimoji="1" lang="en-US" altLang="ja-JP" sz="800" spc="-1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8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「学びに向かう力・人間性」</a:t>
            </a:r>
            <a:endParaRPr kumimoji="1" lang="en-US" altLang="ja-JP" sz="800" spc="-1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</a:t>
            </a:r>
            <a:r>
              <a:rPr kumimoji="1" lang="ja-JP" altLang="en-US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岩手県教育振興基本計画（</a:t>
            </a:r>
            <a:r>
              <a:rPr kumimoji="1" lang="en-US" altLang="ja-JP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2024</a:t>
            </a:r>
            <a:r>
              <a:rPr kumimoji="1" lang="ja-JP" altLang="en-US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kumimoji="1" lang="en-US" altLang="ja-JP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2028</a:t>
            </a:r>
            <a:r>
              <a:rPr kumimoji="1" lang="ja-JP" altLang="en-US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kumimoji="1" lang="en-US" altLang="ja-JP" sz="900" spc="-1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7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「学びと絆で　夢と未来を拓き　社会を創造する人づくり」</a:t>
            </a:r>
            <a:endParaRPr kumimoji="1" lang="en-US" altLang="ja-JP" sz="700" spc="-1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7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～自分らしい生き方の実現に向けた　新たな時代の岩手の教育～</a:t>
            </a:r>
            <a:endParaRPr kumimoji="1" lang="en-US" altLang="ja-JP" sz="700" spc="-1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</a:t>
            </a:r>
            <a:r>
              <a:rPr kumimoji="1" lang="ja-JP" altLang="en-US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第３期　一関市教育振興基本計画　</a:t>
            </a:r>
            <a:r>
              <a:rPr kumimoji="1" lang="en-US" altLang="ja-JP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R8</a:t>
            </a:r>
            <a:r>
              <a:rPr kumimoji="1" lang="ja-JP" altLang="en-US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kumimoji="1" lang="en-US" altLang="ja-JP" sz="9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R17</a:t>
            </a:r>
          </a:p>
          <a:p>
            <a:r>
              <a:rPr kumimoji="1" lang="ja-JP" altLang="en-US" sz="700" spc="-1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「郷土を愛し　自ら学び未来を拓く　一関のひとづくり」</a:t>
            </a:r>
            <a:endParaRPr kumimoji="1" lang="en-US" altLang="ja-JP" sz="700" spc="-1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en-US" altLang="ja-JP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〈</a:t>
            </a:r>
            <a:r>
              <a:rPr kumimoji="1" lang="ja-JP" altLang="en-US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重点項目</a:t>
            </a:r>
            <a:r>
              <a:rPr kumimoji="1" lang="en-US" altLang="ja-JP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〉</a:t>
            </a:r>
          </a:p>
          <a:p>
            <a:r>
              <a:rPr kumimoji="1" lang="ja-JP" altLang="en-US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１ことばの力を育てる教育　２キャリア教育</a:t>
            </a:r>
            <a:endParaRPr kumimoji="1" lang="en-US" altLang="ja-JP" sz="7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３いじめと不登校への対応　４学力向上　</a:t>
            </a:r>
            <a:endParaRPr kumimoji="1" lang="en-US" altLang="ja-JP" sz="7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５特別支援教育　　６教育</a:t>
            </a:r>
            <a:r>
              <a:rPr kumimoji="1" lang="en-US" altLang="ja-JP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DX</a:t>
            </a:r>
            <a:r>
              <a:rPr kumimoji="1" lang="ja-JP" altLang="en-US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による教育情報化</a:t>
            </a:r>
            <a:endParaRPr kumimoji="1" lang="en-US" altLang="ja-JP" sz="7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7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７グローバル化への対応　８健やかな体の育成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F2776F6-C216-45E4-806A-80E74A3FE92D}"/>
              </a:ext>
            </a:extLst>
          </p:cNvPr>
          <p:cNvSpPr txBox="1"/>
          <p:nvPr/>
        </p:nvSpPr>
        <p:spPr>
          <a:xfrm>
            <a:off x="135349" y="6313905"/>
            <a:ext cx="26240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chemeClr val="bg1"/>
                </a:solidFill>
              </a:rPr>
              <a:t>令和８・９年度一関市教育委員会研究指定校</a:t>
            </a:r>
            <a:endParaRPr kumimoji="1" lang="en-US" altLang="ja-JP" sz="900" dirty="0">
              <a:solidFill>
                <a:schemeClr val="bg1"/>
              </a:solidFill>
            </a:endParaRPr>
          </a:p>
        </p:txBody>
      </p: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5627D538-2278-4BA5-87F1-E4627450ABA1}"/>
              </a:ext>
            </a:extLst>
          </p:cNvPr>
          <p:cNvGrpSpPr/>
          <p:nvPr/>
        </p:nvGrpSpPr>
        <p:grpSpPr>
          <a:xfrm>
            <a:off x="142476" y="3054555"/>
            <a:ext cx="2579285" cy="1783907"/>
            <a:chOff x="142476" y="3011825"/>
            <a:chExt cx="2579285" cy="1856056"/>
          </a:xfrm>
        </p:grpSpPr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149DA186-5CDF-41C7-A273-A27DC8432826}"/>
                </a:ext>
              </a:extLst>
            </p:cNvPr>
            <p:cNvSpPr/>
            <p:nvPr/>
          </p:nvSpPr>
          <p:spPr>
            <a:xfrm>
              <a:off x="142476" y="3011825"/>
              <a:ext cx="2579285" cy="185605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2A5AA286-8A60-44A7-8EF2-71BE2E930479}"/>
                </a:ext>
              </a:extLst>
            </p:cNvPr>
            <p:cNvGrpSpPr/>
            <p:nvPr/>
          </p:nvGrpSpPr>
          <p:grpSpPr>
            <a:xfrm>
              <a:off x="493474" y="3066177"/>
              <a:ext cx="1877004" cy="299260"/>
              <a:chOff x="481381" y="3409665"/>
              <a:chExt cx="1778466" cy="311797"/>
            </a:xfrm>
          </p:grpSpPr>
          <p:sp>
            <p:nvSpPr>
              <p:cNvPr id="21" name="四角形: 角を丸くする 20">
                <a:extLst>
                  <a:ext uri="{FF2B5EF4-FFF2-40B4-BE49-F238E27FC236}">
                    <a16:creationId xmlns:a16="http://schemas.microsoft.com/office/drawing/2014/main" id="{CE556AF0-75F9-47A1-A2BE-97FA93287761}"/>
                  </a:ext>
                </a:extLst>
              </p:cNvPr>
              <p:cNvSpPr/>
              <p:nvPr/>
            </p:nvSpPr>
            <p:spPr>
              <a:xfrm>
                <a:off x="481381" y="3409665"/>
                <a:ext cx="1778466" cy="311797"/>
              </a:xfrm>
              <a:prstGeom prst="roundRect">
                <a:avLst/>
              </a:prstGeom>
              <a:ln w="19050" cmpd="thickThin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 b="1" dirty="0"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  <p:sp>
            <p:nvSpPr>
              <p:cNvPr id="24" name="四角形: 角を丸くする 23">
                <a:extLst>
                  <a:ext uri="{FF2B5EF4-FFF2-40B4-BE49-F238E27FC236}">
                    <a16:creationId xmlns:a16="http://schemas.microsoft.com/office/drawing/2014/main" id="{F91059E3-3FA7-4A2D-BCF0-017BD59902F1}"/>
                  </a:ext>
                </a:extLst>
              </p:cNvPr>
              <p:cNvSpPr/>
              <p:nvPr/>
            </p:nvSpPr>
            <p:spPr>
              <a:xfrm>
                <a:off x="519000" y="3443131"/>
                <a:ext cx="1692159" cy="249722"/>
              </a:xfrm>
              <a:prstGeom prst="roundRect">
                <a:avLst/>
              </a:prstGeom>
              <a:ln w="19050" cmpd="thickThin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400" b="1" dirty="0"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目指す児童像</a:t>
                </a:r>
              </a:p>
            </p:txBody>
          </p:sp>
        </p:grp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E5A5F5C-19B5-4AB6-B346-E760F8B84C76}"/>
              </a:ext>
            </a:extLst>
          </p:cNvPr>
          <p:cNvSpPr txBox="1"/>
          <p:nvPr/>
        </p:nvSpPr>
        <p:spPr>
          <a:xfrm>
            <a:off x="205861" y="3415359"/>
            <a:ext cx="2553572" cy="1354217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eaLnBrk="0" latinLnBrk="1" hangingPunct="0"/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〈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徳</a:t>
            </a:r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〉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「ひと」「もの」「こと」に積極的にかかわり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ja-JP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ながら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それぞれのよさを感じ取り、互いに支え合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い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ともに学び、学びや生活に生かしていく子供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endParaRPr lang="en-US" altLang="ja-JP" sz="5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〈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知</a:t>
            </a:r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〉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自分の想いや願いを大切にし、進んで自己の改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善を図り、質的な高まりを目指して創造的に学</a:t>
            </a:r>
            <a:r>
              <a:rPr lang="ja-JP" altLang="en-US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ぼ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en-US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う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とする子供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endParaRPr lang="en-US" altLang="ja-JP" sz="5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〈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体</a:t>
            </a:r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〉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学びへの関心・意欲を強くもち、常に学びを求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め、自分から学び、学びの対象に粘り強く</a:t>
            </a:r>
            <a:r>
              <a:rPr lang="ja-JP" altLang="en-US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かかわ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eaLnBrk="0" latinLnBrk="1" hangingPunct="0"/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en-US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る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子供</a:t>
            </a:r>
            <a:endParaRPr lang="ja-JP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430A965C-E166-4837-95A5-7D1EE89291E6}"/>
              </a:ext>
            </a:extLst>
          </p:cNvPr>
          <p:cNvGrpSpPr/>
          <p:nvPr/>
        </p:nvGrpSpPr>
        <p:grpSpPr>
          <a:xfrm>
            <a:off x="7750727" y="950120"/>
            <a:ext cx="2011938" cy="983986"/>
            <a:chOff x="7750727" y="950120"/>
            <a:chExt cx="2011938" cy="983986"/>
          </a:xfrm>
        </p:grpSpPr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46A42369-DC72-49DC-BF4A-8005F587DFC5}"/>
                </a:ext>
              </a:extLst>
            </p:cNvPr>
            <p:cNvSpPr/>
            <p:nvPr/>
          </p:nvSpPr>
          <p:spPr>
            <a:xfrm>
              <a:off x="7750727" y="1104583"/>
              <a:ext cx="2011938" cy="829523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r>
                <a:rPr lang="ja-JP" altLang="en-US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･</a:t>
              </a:r>
              <a:r>
                <a:rPr lang="ja-JP" altLang="ja-JP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楽しく生き生きした学校</a:t>
              </a:r>
              <a:endParaRPr lang="ja-JP" altLang="ja-JP" sz="10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 algn="just" hangingPunct="0">
                <a:spcAft>
                  <a:spcPts val="0"/>
                </a:spcAft>
              </a:pPr>
              <a:r>
                <a:rPr lang="ja-JP" altLang="en-US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･</a:t>
              </a:r>
              <a:r>
                <a:rPr lang="ja-JP" altLang="ja-JP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規律あり美しく清潔な学校</a:t>
              </a:r>
              <a:endParaRPr lang="ja-JP" altLang="ja-JP" sz="10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 algn="just" hangingPunct="0">
                <a:spcAft>
                  <a:spcPts val="0"/>
                </a:spcAft>
              </a:pPr>
              <a:r>
                <a:rPr lang="ja-JP" altLang="en-US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･</a:t>
              </a:r>
              <a:r>
                <a:rPr lang="ja-JP" altLang="ja-JP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保護者や地域と共に歩む</a:t>
              </a:r>
              <a:endParaRPr lang="en-US" altLang="ja-JP" sz="10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endParaRPr>
            </a:p>
            <a:p>
              <a:pPr algn="just" hangingPunct="0">
                <a:spcAft>
                  <a:spcPts val="0"/>
                </a:spcAft>
              </a:pPr>
              <a:r>
                <a:rPr lang="en-US" altLang="ja-JP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 </a:t>
              </a:r>
              <a:r>
                <a:rPr lang="ja-JP" altLang="ja-JP" sz="10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  <a:cs typeface="ＭＳ 明朝" panose="02020609040205080304" pitchFamily="17" charset="-128"/>
                </a:rPr>
                <a:t>信頼される学校</a:t>
              </a:r>
              <a:endParaRPr lang="ja-JP" altLang="ja-JP" sz="10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D78E9547-F7F4-4307-A05A-6EFEA0984EF2}"/>
                </a:ext>
              </a:extLst>
            </p:cNvPr>
            <p:cNvGrpSpPr/>
            <p:nvPr/>
          </p:nvGrpSpPr>
          <p:grpSpPr>
            <a:xfrm>
              <a:off x="8086636" y="950120"/>
              <a:ext cx="1340120" cy="275369"/>
              <a:chOff x="8447712" y="3245720"/>
              <a:chExt cx="1340120" cy="275369"/>
            </a:xfrm>
          </p:grpSpPr>
          <p:sp>
            <p:nvSpPr>
              <p:cNvPr id="29" name="四角形: 角を丸くする 28">
                <a:extLst>
                  <a:ext uri="{FF2B5EF4-FFF2-40B4-BE49-F238E27FC236}">
                    <a16:creationId xmlns:a16="http://schemas.microsoft.com/office/drawing/2014/main" id="{6F1E2AA3-DE5C-4562-993F-D24A19CAA1E7}"/>
                  </a:ext>
                </a:extLst>
              </p:cNvPr>
              <p:cNvSpPr/>
              <p:nvPr/>
            </p:nvSpPr>
            <p:spPr>
              <a:xfrm>
                <a:off x="8447712" y="3245720"/>
                <a:ext cx="1340120" cy="27536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17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>
                  <a:lnSpc>
                    <a:spcPts val="1600"/>
                  </a:lnSpc>
                </a:pPr>
                <a:r>
                  <a:rPr lang="ja-JP" altLang="en-US" sz="1400" b="1" dirty="0">
                    <a:solidFill>
                      <a:schemeClr val="bg1"/>
                    </a:solidFill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目指す学校像</a:t>
                </a:r>
                <a:endParaRPr lang="ja-JP" altLang="ja-JP" sz="1400" b="1" dirty="0">
                  <a:solidFill>
                    <a:schemeClr val="bg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  <p:sp>
            <p:nvSpPr>
              <p:cNvPr id="30" name="四角形: 角を丸くする 29">
                <a:extLst>
                  <a:ext uri="{FF2B5EF4-FFF2-40B4-BE49-F238E27FC236}">
                    <a16:creationId xmlns:a16="http://schemas.microsoft.com/office/drawing/2014/main" id="{8E38CB9A-E02E-497D-934C-AFB7E9D4760F}"/>
                  </a:ext>
                </a:extLst>
              </p:cNvPr>
              <p:cNvSpPr/>
              <p:nvPr/>
            </p:nvSpPr>
            <p:spPr>
              <a:xfrm>
                <a:off x="8464490" y="3262498"/>
                <a:ext cx="1298173" cy="234241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>
                  <a:lnSpc>
                    <a:spcPts val="1600"/>
                  </a:lnSpc>
                </a:pPr>
                <a:r>
                  <a:rPr lang="ja-JP" altLang="en-US" sz="1400" b="1" dirty="0">
                    <a:solidFill>
                      <a:schemeClr val="bg1"/>
                    </a:solidFill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目指す学校像</a:t>
                </a:r>
                <a:endParaRPr lang="ja-JP" altLang="ja-JP" sz="1400" b="1" dirty="0">
                  <a:solidFill>
                    <a:schemeClr val="bg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</p:grpSp>
      </p:grp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1B33A0B4-B85F-4517-B4DE-39196B7796D8}"/>
              </a:ext>
            </a:extLst>
          </p:cNvPr>
          <p:cNvSpPr/>
          <p:nvPr/>
        </p:nvSpPr>
        <p:spPr>
          <a:xfrm>
            <a:off x="7763309" y="2018901"/>
            <a:ext cx="1707862" cy="561856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AutoFit/>
          </a:bodyPr>
          <a:lstStyle/>
          <a:p>
            <a:pPr algn="dist"/>
            <a:r>
              <a:rPr lang="ja-JP" altLang="en-US" sz="9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保護者の思い</a:t>
            </a:r>
            <a:endParaRPr lang="en-US" altLang="ja-JP" sz="9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dist"/>
            <a:r>
              <a:rPr lang="ja-JP" altLang="en-US" sz="9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地域の思い</a:t>
            </a:r>
            <a:endParaRPr lang="en-US" altLang="ja-JP" sz="9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dist"/>
            <a:r>
              <a:rPr lang="ja-JP" altLang="en-US" sz="9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教師の思い</a:t>
            </a:r>
            <a:endParaRPr lang="ja-JP" altLang="ja-JP" sz="9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DB0E1C0-47B3-4686-B166-38509682A08F}"/>
              </a:ext>
            </a:extLst>
          </p:cNvPr>
          <p:cNvGrpSpPr/>
          <p:nvPr/>
        </p:nvGrpSpPr>
        <p:grpSpPr>
          <a:xfrm>
            <a:off x="7750727" y="2707498"/>
            <a:ext cx="2011938" cy="2554429"/>
            <a:chOff x="7750727" y="3210838"/>
            <a:chExt cx="2011938" cy="2554429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1CBE42A1-3553-40CB-8061-FD5C254314F5}"/>
                </a:ext>
              </a:extLst>
            </p:cNvPr>
            <p:cNvSpPr/>
            <p:nvPr/>
          </p:nvSpPr>
          <p:spPr>
            <a:xfrm>
              <a:off x="7750727" y="3348523"/>
              <a:ext cx="2011938" cy="2416744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b" anchorCtr="0"/>
            <a:lstStyle/>
            <a:p>
              <a:pPr>
                <a:lnSpc>
                  <a:spcPts val="900"/>
                </a:lnSpc>
              </a:pPr>
              <a:endParaRPr lang="ja-JP" altLang="en-US" sz="7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FF6C4ABD-6162-4EDE-BDDB-5175E3A3F79A}"/>
                </a:ext>
              </a:extLst>
            </p:cNvPr>
            <p:cNvGrpSpPr/>
            <p:nvPr/>
          </p:nvGrpSpPr>
          <p:grpSpPr>
            <a:xfrm>
              <a:off x="8086636" y="3210838"/>
              <a:ext cx="1340120" cy="275369"/>
              <a:chOff x="8447712" y="3245720"/>
              <a:chExt cx="1340120" cy="275369"/>
            </a:xfrm>
          </p:grpSpPr>
          <p:sp>
            <p:nvSpPr>
              <p:cNvPr id="36" name="四角形: 角を丸くする 35">
                <a:extLst>
                  <a:ext uri="{FF2B5EF4-FFF2-40B4-BE49-F238E27FC236}">
                    <a16:creationId xmlns:a16="http://schemas.microsoft.com/office/drawing/2014/main" id="{D3D64F46-F84C-4C6E-8B91-DE49D207D3F2}"/>
                  </a:ext>
                </a:extLst>
              </p:cNvPr>
              <p:cNvSpPr/>
              <p:nvPr/>
            </p:nvSpPr>
            <p:spPr>
              <a:xfrm>
                <a:off x="8447712" y="3245720"/>
                <a:ext cx="1340120" cy="27536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17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>
                  <a:lnSpc>
                    <a:spcPts val="1600"/>
                  </a:lnSpc>
                </a:pPr>
                <a:r>
                  <a:rPr lang="ja-JP" altLang="en-US" sz="1400" b="1" dirty="0">
                    <a:solidFill>
                      <a:schemeClr val="bg1"/>
                    </a:solidFill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目指す学校像</a:t>
                </a:r>
                <a:endParaRPr lang="ja-JP" altLang="ja-JP" sz="1400" b="1" dirty="0">
                  <a:solidFill>
                    <a:schemeClr val="bg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  <p:sp>
            <p:nvSpPr>
              <p:cNvPr id="37" name="四角形: 角を丸くする 36">
                <a:extLst>
                  <a:ext uri="{FF2B5EF4-FFF2-40B4-BE49-F238E27FC236}">
                    <a16:creationId xmlns:a16="http://schemas.microsoft.com/office/drawing/2014/main" id="{6F6D41D9-F3AA-4817-8A38-40931F48F603}"/>
                  </a:ext>
                </a:extLst>
              </p:cNvPr>
              <p:cNvSpPr/>
              <p:nvPr/>
            </p:nvSpPr>
            <p:spPr>
              <a:xfrm>
                <a:off x="8464490" y="3262498"/>
                <a:ext cx="1298173" cy="234241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>
                  <a:lnSpc>
                    <a:spcPts val="1600"/>
                  </a:lnSpc>
                </a:pPr>
                <a:r>
                  <a:rPr lang="ja-JP" altLang="en-US" sz="1400" b="1" dirty="0">
                    <a:solidFill>
                      <a:schemeClr val="bg1"/>
                    </a:solidFill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学校経営方針</a:t>
                </a:r>
                <a:endParaRPr lang="ja-JP" altLang="ja-JP" sz="1400" b="1" dirty="0">
                  <a:solidFill>
                    <a:schemeClr val="bg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</p:grp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64FBF16E-85D4-46FB-823B-8525B134CEA4}"/>
                </a:ext>
              </a:extLst>
            </p:cNvPr>
            <p:cNvSpPr txBox="1"/>
            <p:nvPr/>
          </p:nvSpPr>
          <p:spPr>
            <a:xfrm>
              <a:off x="7796865" y="3523224"/>
              <a:ext cx="193651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lnSpc>
                  <a:spcPts val="900"/>
                </a:lnSpc>
                <a:buAutoNum type="arabicParenBoth"/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児童一人一人に自主自立の基礎を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培い、自己肯定感を高めることで、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知・徳・体の調和のとれた豊かな人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間性を養う。（人づくり）</a:t>
              </a:r>
            </a:p>
            <a:p>
              <a:pPr>
                <a:lnSpc>
                  <a:spcPts val="900"/>
                </a:lnSpc>
              </a:pPr>
              <a:r>
                <a:rPr lang="en-US" altLang="ja-JP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(2) </a:t>
              </a: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学校生活や教育活動の中で意図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的・計画的・協働的に問題解決を図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ることで、社会の変化に主体的に対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</a:t>
              </a:r>
              <a:r>
                <a:rPr lang="ja-JP" altLang="en-US" sz="800" dirty="0" err="1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応する</a:t>
              </a: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力を育む。（問題解決力）</a:t>
              </a:r>
            </a:p>
            <a:p>
              <a:pPr>
                <a:lnSpc>
                  <a:spcPts val="900"/>
                </a:lnSpc>
              </a:pPr>
              <a:r>
                <a:rPr lang="en-US" altLang="ja-JP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(3) </a:t>
              </a: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児童の特性を理解し、個（子）に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応じた指導や支援を行うことで、</a:t>
              </a:r>
              <a:r>
                <a:rPr lang="ja-JP" altLang="en-US" sz="800" dirty="0" err="1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す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</a:t>
              </a:r>
              <a:r>
                <a:rPr lang="ja-JP" altLang="en-US" sz="800" dirty="0" err="1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べての</a:t>
              </a: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児童が希望と目標をもって学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校生活を送ることができるように</a:t>
              </a:r>
              <a:r>
                <a:rPr lang="ja-JP" altLang="en-US" sz="800" dirty="0" err="1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す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る。（個別化、個性化指導・支援）</a:t>
              </a:r>
            </a:p>
            <a:p>
              <a:pPr>
                <a:lnSpc>
                  <a:spcPts val="900"/>
                </a:lnSpc>
              </a:pPr>
              <a:r>
                <a:rPr lang="en-US" altLang="ja-JP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(4) </a:t>
              </a: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保護者との連携を図り、地域の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方々との協力体制を整えることで、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児童の安全・安心を確保し、その生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命と健康を守る。（安全・安心、地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>
                <a:lnSpc>
                  <a:spcPts val="900"/>
                </a:lnSpc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域連携）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15E2DE9C-8119-418B-931A-2EE7E6D5A5F1}"/>
              </a:ext>
            </a:extLst>
          </p:cNvPr>
          <p:cNvGrpSpPr/>
          <p:nvPr/>
        </p:nvGrpSpPr>
        <p:grpSpPr>
          <a:xfrm>
            <a:off x="7767505" y="5389244"/>
            <a:ext cx="2011938" cy="1129002"/>
            <a:chOff x="7750727" y="950120"/>
            <a:chExt cx="2011938" cy="1129002"/>
          </a:xfrm>
        </p:grpSpPr>
        <p:sp>
          <p:nvSpPr>
            <p:cNvPr id="42" name="四角形: 角を丸くする 41">
              <a:extLst>
                <a:ext uri="{FF2B5EF4-FFF2-40B4-BE49-F238E27FC236}">
                  <a16:creationId xmlns:a16="http://schemas.microsoft.com/office/drawing/2014/main" id="{BA3E14D8-2967-4C75-8286-686CD3FA94AA}"/>
                </a:ext>
              </a:extLst>
            </p:cNvPr>
            <p:cNvSpPr/>
            <p:nvPr/>
          </p:nvSpPr>
          <p:spPr>
            <a:xfrm>
              <a:off x="7750727" y="1104583"/>
              <a:ext cx="2011938" cy="974539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hangingPunct="0">
                <a:spcAft>
                  <a:spcPts val="0"/>
                </a:spcAft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・絶えず研究と修養に努める教職員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 hangingPunct="0">
                <a:spcAft>
                  <a:spcPts val="0"/>
                </a:spcAft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・健やかな成長と自立を願い、児童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 hangingPunct="0">
                <a:spcAft>
                  <a:spcPts val="0"/>
                </a:spcAft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一人一人を温かく指導・支援する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 hangingPunct="0">
                <a:spcAft>
                  <a:spcPts val="0"/>
                </a:spcAft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教職員</a:t>
              </a:r>
            </a:p>
            <a:p>
              <a:pPr hangingPunct="0">
                <a:spcAft>
                  <a:spcPts val="0"/>
                </a:spcAft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・児童・保護者・地域に信頼される</a:t>
              </a:r>
              <a:endParaRPr lang="en-US" altLang="ja-JP" sz="8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  <a:p>
              <a:pPr hangingPunct="0">
                <a:spcAft>
                  <a:spcPts val="0"/>
                </a:spcAft>
              </a:pPr>
              <a:r>
                <a:rPr lang="ja-JP" altLang="en-US" sz="80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　教職員</a:t>
              </a:r>
            </a:p>
          </p:txBody>
        </p:sp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E4A56B01-7FA3-4184-AA8D-05E70EA5B30A}"/>
                </a:ext>
              </a:extLst>
            </p:cNvPr>
            <p:cNvGrpSpPr/>
            <p:nvPr/>
          </p:nvGrpSpPr>
          <p:grpSpPr>
            <a:xfrm>
              <a:off x="8086636" y="950120"/>
              <a:ext cx="1340120" cy="275369"/>
              <a:chOff x="8447712" y="3245720"/>
              <a:chExt cx="1340120" cy="275369"/>
            </a:xfrm>
          </p:grpSpPr>
          <p:sp>
            <p:nvSpPr>
              <p:cNvPr id="44" name="四角形: 角を丸くする 43">
                <a:extLst>
                  <a:ext uri="{FF2B5EF4-FFF2-40B4-BE49-F238E27FC236}">
                    <a16:creationId xmlns:a16="http://schemas.microsoft.com/office/drawing/2014/main" id="{5066FA3A-51BE-4E8D-8C85-1917801C7DEA}"/>
                  </a:ext>
                </a:extLst>
              </p:cNvPr>
              <p:cNvSpPr/>
              <p:nvPr/>
            </p:nvSpPr>
            <p:spPr>
              <a:xfrm>
                <a:off x="8447712" y="3245720"/>
                <a:ext cx="1340120" cy="27536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17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>
                  <a:lnSpc>
                    <a:spcPts val="1600"/>
                  </a:lnSpc>
                </a:pPr>
                <a:r>
                  <a:rPr lang="ja-JP" altLang="en-US" sz="1400" b="1" dirty="0">
                    <a:solidFill>
                      <a:schemeClr val="bg1"/>
                    </a:solidFill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目指す学校像</a:t>
                </a:r>
                <a:endParaRPr lang="ja-JP" altLang="ja-JP" sz="1400" b="1" dirty="0">
                  <a:solidFill>
                    <a:schemeClr val="bg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  <p:sp>
            <p:nvSpPr>
              <p:cNvPr id="45" name="四角形: 角を丸くする 44">
                <a:extLst>
                  <a:ext uri="{FF2B5EF4-FFF2-40B4-BE49-F238E27FC236}">
                    <a16:creationId xmlns:a16="http://schemas.microsoft.com/office/drawing/2014/main" id="{FEE1A274-BC72-401A-B167-520035417E78}"/>
                  </a:ext>
                </a:extLst>
              </p:cNvPr>
              <p:cNvSpPr/>
              <p:nvPr/>
            </p:nvSpPr>
            <p:spPr>
              <a:xfrm>
                <a:off x="8464490" y="3262498"/>
                <a:ext cx="1298173" cy="234241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>
                  <a:lnSpc>
                    <a:spcPts val="1600"/>
                  </a:lnSpc>
                </a:pPr>
                <a:r>
                  <a:rPr lang="ja-JP" altLang="en-US" sz="1400" b="1" dirty="0">
                    <a:solidFill>
                      <a:schemeClr val="bg1"/>
                    </a:solidFill>
                    <a:latin typeface="ＭＳ ゴシック" panose="020B0609070205080204" pitchFamily="49" charset="-128"/>
                    <a:ea typeface="ＭＳ ゴシック" panose="020B0609070205080204" pitchFamily="49" charset="-128"/>
                  </a:rPr>
                  <a:t>目指す教師像</a:t>
                </a:r>
                <a:endParaRPr lang="ja-JP" altLang="ja-JP" sz="1400" b="1" dirty="0">
                  <a:solidFill>
                    <a:schemeClr val="bg1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endParaRPr>
              </a:p>
            </p:txBody>
          </p:sp>
        </p:grpSp>
      </p:grpSp>
      <p:sp>
        <p:nvSpPr>
          <p:cNvPr id="46" name="テキスト ボックス 12">
            <a:extLst>
              <a:ext uri="{FF2B5EF4-FFF2-40B4-BE49-F238E27FC236}">
                <a16:creationId xmlns:a16="http://schemas.microsoft.com/office/drawing/2014/main" id="{A6078859-99FF-4AAE-A2CF-B2C292F6A9BF}"/>
              </a:ext>
            </a:extLst>
          </p:cNvPr>
          <p:cNvSpPr txBox="1"/>
          <p:nvPr/>
        </p:nvSpPr>
        <p:spPr>
          <a:xfrm>
            <a:off x="4476979" y="2120542"/>
            <a:ext cx="1548000" cy="2487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36000" tIns="4572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dist">
              <a:spcAft>
                <a:spcPts val="0"/>
              </a:spcAft>
            </a:pPr>
            <a:r>
              <a:rPr lang="ja-JP" sz="1000" b="1" kern="100" spc="-15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【確かな学力の育成</a:t>
            </a:r>
            <a:r>
              <a:rPr lang="ja-JP" sz="900" b="1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】</a:t>
            </a:r>
            <a:endParaRPr 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  <a:sym typeface="ＭＳ 明朝" panose="02020609040205080304" pitchFamily="17" charset="-128"/>
              </a:rPr>
              <a:t>①</a:t>
            </a:r>
            <a:r>
              <a:rPr lang="ja-JP" altLang="en-US" sz="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  <a:sym typeface="ＭＳ 明朝" panose="02020609040205080304" pitchFamily="17" charset="-128"/>
              </a:rPr>
              <a:t>学力育成を目指した授業改善</a:t>
            </a:r>
            <a:endParaRPr lang="en-US" altLang="ja-JP" sz="80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  <a:sym typeface="ＭＳ 明朝" panose="02020609040205080304" pitchFamily="17" charset="-128"/>
            </a:endParaRPr>
          </a:p>
          <a:p>
            <a:pPr algn="just">
              <a:spcAft>
                <a:spcPts val="0"/>
              </a:spcAft>
            </a:pPr>
            <a:r>
              <a:rPr lang="ja-JP" altLang="en-US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  <a:sym typeface="ＭＳ 明朝" panose="02020609040205080304" pitchFamily="17" charset="-128"/>
              </a:rPr>
              <a:t>　・「子供起点の授業」を目指</a:t>
            </a:r>
            <a:endParaRPr lang="en-US" altLang="ja-JP" sz="8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  <a:sym typeface="ＭＳ 明朝" panose="02020609040205080304" pitchFamily="17" charset="-128"/>
            </a:endParaRPr>
          </a:p>
          <a:p>
            <a:pPr algn="just">
              <a:spcAft>
                <a:spcPts val="0"/>
              </a:spcAft>
            </a:pPr>
            <a:r>
              <a:rPr lang="ja-JP" altLang="en-US" sz="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  <a:sym typeface="ＭＳ 明朝" panose="02020609040205080304" pitchFamily="17" charset="-128"/>
              </a:rPr>
              <a:t>　　</a:t>
            </a:r>
            <a:r>
              <a:rPr lang="ja-JP" altLang="en-US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  <a:sym typeface="ＭＳ 明朝" panose="02020609040205080304" pitchFamily="17" charset="-128"/>
              </a:rPr>
              <a:t>した授業実践の継続</a:t>
            </a:r>
            <a:endParaRPr lang="en-US" altLang="ja-JP" sz="8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・学力</a:t>
            </a:r>
            <a:r>
              <a:rPr lang="ja-JP" altLang="en-US" sz="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育成</a:t>
            </a: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に向けた日常指導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・ＩＣＴを活用した授業実践</a:t>
            </a: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②家庭学習・読書活動の充実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・主体的な家庭学習の習慣化（家庭学習の手引きを活用）</a:t>
            </a: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・日常的な読書活動の推進</a:t>
            </a: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③特別支援教育の充実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・個々の多様な教育的ニーズを考慮した組織的対応力の強化</a:t>
            </a: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7" name="テキスト ボックス 13">
            <a:extLst>
              <a:ext uri="{FF2B5EF4-FFF2-40B4-BE49-F238E27FC236}">
                <a16:creationId xmlns:a16="http://schemas.microsoft.com/office/drawing/2014/main" id="{8D7E6777-5209-446A-951D-57D994AA3882}"/>
              </a:ext>
            </a:extLst>
          </p:cNvPr>
          <p:cNvSpPr txBox="1"/>
          <p:nvPr/>
        </p:nvSpPr>
        <p:spPr>
          <a:xfrm>
            <a:off x="6064540" y="2112153"/>
            <a:ext cx="1548000" cy="2495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36000" tIns="45720" rIns="36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dist">
              <a:spcAft>
                <a:spcPts val="0"/>
              </a:spcAft>
            </a:pPr>
            <a:r>
              <a:rPr lang="ja-JP" sz="10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【健康・体力の向上】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228600" indent="-228600" algn="just">
              <a:spcAft>
                <a:spcPts val="0"/>
              </a:spcAft>
            </a:pPr>
            <a:r>
              <a:rPr lang="en-US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①</a:t>
            </a: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健康教育や食育指導の推進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・早寝</a:t>
            </a:r>
            <a:r>
              <a:rPr lang="ja-JP" altLang="en-US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、</a:t>
            </a: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早起き</a:t>
            </a:r>
            <a:r>
              <a:rPr lang="ja-JP" altLang="en-US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、</a:t>
            </a: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朝ごはんの推進と保健指導の充実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・食育指導の推進とメディアコントロールの取組の充実</a:t>
            </a: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②体力向上の取組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・教科体育の充実</a:t>
            </a:r>
          </a:p>
          <a:p>
            <a:pPr marL="228600" indent="-228600"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・運動の日常化（荻っ子マラソン・なわとびの励行・外遊びの推奨）</a:t>
            </a: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③安全教育の推進</a:t>
            </a: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・防災、防犯教育の充実</a:t>
            </a:r>
            <a:endParaRPr lang="en-US" altLang="ja-JP" sz="8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en-US" sz="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・危機回避能力の育成</a:t>
            </a:r>
            <a:endParaRPr lang="en-US" altLang="ja-JP" sz="80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8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・安全点検の徹底</a:t>
            </a: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ＭＳ 明朝" panose="02020609040205080304" pitchFamily="17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9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8" name="テキスト ボックス 2">
            <a:extLst>
              <a:ext uri="{FF2B5EF4-FFF2-40B4-BE49-F238E27FC236}">
                <a16:creationId xmlns:a16="http://schemas.microsoft.com/office/drawing/2014/main" id="{0CE03733-29CB-4EC9-8005-E61884A57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308" y="2126602"/>
            <a:ext cx="1548000" cy="2487343"/>
          </a:xfrm>
          <a:prstGeom prst="rect">
            <a:avLst/>
          </a:prstGeom>
          <a:solidFill>
            <a:srgbClr val="FAFDD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36000" tIns="45720" rIns="36000" bIns="45720" anchor="t" anchorCtr="0">
            <a:noAutofit/>
          </a:bodyPr>
          <a:lstStyle/>
          <a:p>
            <a:pPr algn="dist"/>
            <a:r>
              <a:rPr lang="ja-JP" altLang="ja-JP" sz="1050" b="1" dirty="0"/>
              <a:t>【豊かな心の育成】</a:t>
            </a:r>
            <a:endParaRPr lang="ja-JP" altLang="ja-JP" sz="1050" dirty="0"/>
          </a:p>
          <a:p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  <a:sym typeface="ＭＳ 明朝" panose="02020609040205080304" pitchFamily="17" charset="-128"/>
              </a:rPr>
              <a:t>①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  <a:sym typeface="ＭＳ 明朝" panose="02020609040205080304" pitchFamily="17" charset="-128"/>
              </a:rPr>
              <a:t>人権教育を柱とした学年・学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  <a:sym typeface="ＭＳ 明朝" panose="02020609040205080304" pitchFamily="17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  <a:sym typeface="ＭＳ 明朝" panose="02020609040205080304" pitchFamily="17" charset="-128"/>
              </a:rPr>
              <a:t>　級経営</a:t>
            </a:r>
            <a:endParaRPr lang="ja-JP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・良好な人間関係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、子供主体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の活動を柱とした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学級経営</a:t>
            </a:r>
          </a:p>
          <a:p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ひと・もの・ことにやさし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en-US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い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ボランティア活動の展開</a:t>
            </a:r>
            <a:endParaRPr lang="ja-JP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・人との関わりを通した自己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有用感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、所属感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の育成</a:t>
            </a:r>
          </a:p>
          <a:p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  <a:sym typeface="ＭＳ 明朝" panose="02020609040205080304" pitchFamily="17" charset="-128"/>
              </a:rPr>
              <a:t>②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基本的生活習慣の定着</a:t>
            </a:r>
          </a:p>
          <a:p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・「赤小８のきまり」</a:t>
            </a:r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を土台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とした生活習慣づくり</a:t>
            </a:r>
            <a:endParaRPr lang="ja-JP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・明るいあいさつや返事の励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行と清掃活動の充実</a:t>
            </a:r>
          </a:p>
          <a:p>
            <a:r>
              <a:rPr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  <a:sym typeface="ＭＳ 明朝" panose="02020609040205080304" pitchFamily="17" charset="-128"/>
              </a:rPr>
              <a:t>③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児童理解と個に応じた指導・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支援</a:t>
            </a:r>
          </a:p>
          <a:p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・いじめの早期発見と組織的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対応によるいじめの未然防</a:t>
            </a:r>
            <a:endParaRPr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止</a:t>
            </a:r>
          </a:p>
          <a:p>
            <a:pPr algn="just">
              <a:spcAft>
                <a:spcPts val="0"/>
              </a:spcAft>
            </a:pPr>
            <a:endParaRPr lang="ja-JP" sz="9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9" name="AutoShape 65">
            <a:extLst>
              <a:ext uri="{FF2B5EF4-FFF2-40B4-BE49-F238E27FC236}">
                <a16:creationId xmlns:a16="http://schemas.microsoft.com/office/drawing/2014/main" id="{F763600A-9615-41B4-B7BC-21AB45CAF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308" y="1837064"/>
            <a:ext cx="1548000" cy="2667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  <a:alpha val="0"/>
            </a:schemeClr>
          </a:solidFill>
          <a:ln w="12700">
            <a:solidFill>
              <a:schemeClr val="tx1"/>
            </a:solidFill>
          </a:ln>
          <a:extLst/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ja-JP" sz="900" kern="100" spc="-150" dirty="0">
                <a:effectLst/>
                <a:latin typeface="Century" panose="02040604050505020304" pitchFamily="18" charset="0"/>
                <a:ea typeface="HG創英角ﾎﾟｯﾌﾟ体" panose="040B0A09000000000000" pitchFamily="49" charset="-128"/>
                <a:cs typeface="Times New Roman" panose="02020603050405020304" pitchFamily="18" charset="0"/>
              </a:rPr>
              <a:t>明るくおもいやりのある子ども</a:t>
            </a:r>
            <a:endParaRPr lang="ja-JP" sz="900" kern="100" spc="-15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0" name="AutoShape 65">
            <a:extLst>
              <a:ext uri="{FF2B5EF4-FFF2-40B4-BE49-F238E27FC236}">
                <a16:creationId xmlns:a16="http://schemas.microsoft.com/office/drawing/2014/main" id="{47EB7A99-9AC8-41DF-A858-7322951A4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869" y="1842576"/>
            <a:ext cx="1548000" cy="266700"/>
          </a:xfrm>
          <a:prstGeom prst="roundRect">
            <a:avLst>
              <a:gd name="adj" fmla="val 16667"/>
            </a:avLst>
          </a:prstGeom>
          <a:solidFill>
            <a:srgbClr val="00B0F0">
              <a:alpha val="0"/>
            </a:srgbClr>
          </a:solidFill>
          <a:ln w="12700">
            <a:solidFill>
              <a:schemeClr val="tx1"/>
            </a:solidFill>
          </a:ln>
          <a:extLst/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algn="dist">
              <a:lnSpc>
                <a:spcPts val="1600"/>
              </a:lnSpc>
              <a:spcAft>
                <a:spcPts val="0"/>
              </a:spcAft>
            </a:pPr>
            <a:r>
              <a:rPr lang="ja-JP" altLang="en-US" sz="900" kern="100" spc="-150" dirty="0">
                <a:effectLst/>
                <a:latin typeface="Century" panose="02040604050505020304" pitchFamily="18" charset="0"/>
                <a:ea typeface="HG創英角ﾎﾟｯﾌﾟ体" panose="040B0A09000000000000" pitchFamily="49" charset="-128"/>
                <a:cs typeface="Times New Roman" panose="02020603050405020304" pitchFamily="18" charset="0"/>
              </a:rPr>
              <a:t>自ら学ぶかしこい子ども</a:t>
            </a:r>
            <a:endParaRPr lang="ja-JP" sz="900" kern="100" spc="-15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1" name="AutoShape 65">
            <a:extLst>
              <a:ext uri="{FF2B5EF4-FFF2-40B4-BE49-F238E27FC236}">
                <a16:creationId xmlns:a16="http://schemas.microsoft.com/office/drawing/2014/main" id="{0119BB49-B136-48DD-AAF1-0C7985DB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6475" y="1834312"/>
            <a:ext cx="1548000" cy="266700"/>
          </a:xfrm>
          <a:prstGeom prst="roundRect">
            <a:avLst>
              <a:gd name="adj" fmla="val 16667"/>
            </a:avLst>
          </a:prstGeom>
          <a:solidFill>
            <a:sysClr val="window" lastClr="FFFFFF">
              <a:lumMod val="100000"/>
              <a:lumOff val="0"/>
              <a:alpha val="0"/>
            </a:sysClr>
          </a:solidFill>
          <a:ln w="12700">
            <a:solidFill>
              <a:schemeClr val="tx1"/>
            </a:solidFill>
          </a:ln>
          <a:extLst/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algn="dist">
              <a:lnSpc>
                <a:spcPts val="1600"/>
              </a:lnSpc>
              <a:spcAft>
                <a:spcPts val="0"/>
              </a:spcAft>
            </a:pPr>
            <a:r>
              <a:rPr lang="ja-JP" altLang="en-US" sz="900" kern="100" spc="-150" dirty="0">
                <a:effectLst/>
                <a:latin typeface="Century" panose="02040604050505020304" pitchFamily="18" charset="0"/>
                <a:ea typeface="HG創英角ﾎﾟｯﾌﾟ体" panose="040B0A09000000000000" pitchFamily="49" charset="-128"/>
                <a:cs typeface="Times New Roman" panose="02020603050405020304" pitchFamily="18" charset="0"/>
              </a:rPr>
              <a:t>根気強くたくましい子ども</a:t>
            </a:r>
            <a:endParaRPr lang="ja-JP" sz="900" kern="100" spc="-15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394D0E7D-B0AF-4CE4-8024-EA80B2016C5B}"/>
              </a:ext>
            </a:extLst>
          </p:cNvPr>
          <p:cNvSpPr/>
          <p:nvPr/>
        </p:nvSpPr>
        <p:spPr>
          <a:xfrm>
            <a:off x="3990985" y="4662421"/>
            <a:ext cx="2683231" cy="3329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働き方改革・感染症拡大防止</a:t>
            </a:r>
            <a:endParaRPr kumimoji="1" lang="en-US" altLang="ja-JP" sz="1000" dirty="0"/>
          </a:p>
          <a:p>
            <a:pPr algn="ctr"/>
            <a:r>
              <a:rPr kumimoji="1" lang="ja-JP" altLang="en-US" sz="1000" dirty="0"/>
              <a:t>授業改善　心とからだのアンケート</a:t>
            </a:r>
          </a:p>
        </p:txBody>
      </p:sp>
      <p:sp>
        <p:nvSpPr>
          <p:cNvPr id="53" name="AutoShape 65">
            <a:extLst>
              <a:ext uri="{FF2B5EF4-FFF2-40B4-BE49-F238E27FC236}">
                <a16:creationId xmlns:a16="http://schemas.microsoft.com/office/drawing/2014/main" id="{C85EBB3B-8036-451A-AC25-A1D8AC90C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475" y="5914670"/>
            <a:ext cx="4754106" cy="266700"/>
          </a:xfrm>
          <a:prstGeom prst="roundRect">
            <a:avLst>
              <a:gd name="adj" fmla="val 16667"/>
            </a:avLst>
          </a:prstGeom>
          <a:solidFill>
            <a:sysClr val="window" lastClr="FFFFFF">
              <a:lumMod val="100000"/>
              <a:lumOff val="0"/>
              <a:alpha val="0"/>
            </a:sysClr>
          </a:solidFill>
          <a:ln w="12700">
            <a:solidFill>
              <a:schemeClr val="tx1"/>
            </a:solidFill>
          </a:ln>
          <a:extLst/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algn="ctr">
              <a:lnSpc>
                <a:spcPts val="1600"/>
              </a:lnSpc>
              <a:spcAft>
                <a:spcPts val="0"/>
              </a:spcAft>
            </a:pPr>
            <a:r>
              <a:rPr lang="ja-JP" altLang="en-US" sz="1600" kern="100" spc="-15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保護者・地域と連携を深め、信頼のある開かれた学校</a:t>
            </a:r>
            <a:endParaRPr lang="ja-JP" sz="1600" kern="100" spc="-15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A5F5DDD-52DF-4B14-BE12-D7737C24F6AD}"/>
              </a:ext>
            </a:extLst>
          </p:cNvPr>
          <p:cNvSpPr txBox="1"/>
          <p:nvPr/>
        </p:nvSpPr>
        <p:spPr>
          <a:xfrm>
            <a:off x="2922013" y="6176458"/>
            <a:ext cx="4692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●学校運営支援協議会　●保・幼・少・中の連携　●専門機関との連携</a:t>
            </a:r>
            <a:endParaRPr kumimoji="1"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●全教育活動の積極的な公開（授業参観・拡大校内研究会・</a:t>
            </a:r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HP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</a:t>
            </a:r>
            <a:endParaRPr kumimoji="1"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●学校評価システムの確立（学校関係者評価、保護者アンケート）</a:t>
            </a:r>
            <a:endParaRPr kumimoji="1"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●学校支援ボランティアの充実（図書・安全見守り・家庭科・体育等）●地域行事への積極的参加</a:t>
            </a:r>
            <a:endParaRPr kumimoji="1"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337DEA0-283D-45B1-B36E-3AA62FAA58DE}"/>
              </a:ext>
            </a:extLst>
          </p:cNvPr>
          <p:cNvSpPr/>
          <p:nvPr/>
        </p:nvSpPr>
        <p:spPr>
          <a:xfrm>
            <a:off x="3266490" y="5032395"/>
            <a:ext cx="4115444" cy="8129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R8</a:t>
            </a:r>
            <a:r>
              <a:rPr kumimoji="1" lang="ja-JP" altLang="en-US" sz="10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学校経営・運営の重点</a:t>
            </a:r>
          </a:p>
          <a:p>
            <a:r>
              <a:rPr kumimoji="1" lang="ja-JP" altLang="en-US" sz="7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ひと・もの・こと（にやさしい）を大事にしたつながり・つながる・つなげる経営と運営</a:t>
            </a:r>
            <a:endParaRPr kumimoji="1" lang="en-US" altLang="ja-JP" sz="7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7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○　気づき、考え、やってみようとする児童活動の展開とその充実</a:t>
            </a:r>
          </a:p>
          <a:p>
            <a:r>
              <a:rPr kumimoji="1" lang="ja-JP" altLang="en-US" sz="7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（学級・学年・学団、委員会、児童会、縦割り班、朝会　係とボランティア）</a:t>
            </a:r>
          </a:p>
          <a:p>
            <a:r>
              <a:rPr kumimoji="1" lang="ja-JP" altLang="en-US" sz="7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○　意図的・計画的、段階的で見通しをもったつながりがある教育活動の展開</a:t>
            </a:r>
          </a:p>
          <a:p>
            <a:r>
              <a:rPr kumimoji="1" lang="ja-JP" altLang="en-US" sz="7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（日常活動と行事・イベント、学期・１年間・卒業）</a:t>
            </a:r>
          </a:p>
          <a:p>
            <a:r>
              <a:rPr kumimoji="1" lang="ja-JP" altLang="en-US" sz="7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○　地域教育資源の活用により、地域に開かれた持続可能な教育環境・体制づくりを推進</a:t>
            </a:r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CBC97145-3C5B-4975-B161-79BEEE962D72}"/>
              </a:ext>
            </a:extLst>
          </p:cNvPr>
          <p:cNvCxnSpPr/>
          <p:nvPr/>
        </p:nvCxnSpPr>
        <p:spPr>
          <a:xfrm>
            <a:off x="2589145" y="718689"/>
            <a:ext cx="0" cy="2137272"/>
          </a:xfrm>
          <a:prstGeom prst="line">
            <a:avLst/>
          </a:prstGeom>
          <a:ln w="11747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C42DE328-4990-47F7-BB37-235C8704EC3D}"/>
              </a:ext>
            </a:extLst>
          </p:cNvPr>
          <p:cNvCxnSpPr>
            <a:cxnSpLocks/>
          </p:cNvCxnSpPr>
          <p:nvPr/>
        </p:nvCxnSpPr>
        <p:spPr>
          <a:xfrm>
            <a:off x="249943" y="2819365"/>
            <a:ext cx="2382622" cy="25494"/>
          </a:xfrm>
          <a:prstGeom prst="line">
            <a:avLst/>
          </a:prstGeom>
          <a:ln w="11747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s://blogger.googleusercontent.com/img/b/R29vZ2xl/AVvXsEhuQDB_luquPy5yCpzPr6uPnXRplnVJSkflXgB3SFFpxF-mIGb1KT4wphVcD-L49R-ngCb675VqZCkcmKRparmGI3qnAdiUESbEPUFGyW1YK6wmXeQzL07FqunnmcpC4MgX3MSb0dTCBqDQ/s1600/school_juku_woman.png">
            <a:extLst>
              <a:ext uri="{FF2B5EF4-FFF2-40B4-BE49-F238E27FC236}">
                <a16:creationId xmlns:a16="http://schemas.microsoft.com/office/drawing/2014/main" id="{EFFF71F5-39A9-4787-8343-1F738EF0B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6908" y="3899611"/>
            <a:ext cx="736863" cy="70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blogger.googleusercontent.com/img/b/R29vZ2xl/AVvXsEi_6sQxJESgPgKDMVx6Rce6vCQ0BrL_g6esOYrNtysw1YFU4HhyphenhyphenPwR29MYj1RB8-Nup-DgLIQLySkxhazJlx2Bg81GiKrAgCOUGBdiN_wMOvcoRQisuMFerloOmleGODzVVoc6RMtcURPfb/s800/kids_kyouryoku.png">
            <a:extLst>
              <a:ext uri="{FF2B5EF4-FFF2-40B4-BE49-F238E27FC236}">
                <a16:creationId xmlns:a16="http://schemas.microsoft.com/office/drawing/2014/main" id="{C8263A23-F7A5-4B84-8B9E-8AC392FE2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377" y="3913780"/>
            <a:ext cx="956386" cy="81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矢印: 下 59">
            <a:extLst>
              <a:ext uri="{FF2B5EF4-FFF2-40B4-BE49-F238E27FC236}">
                <a16:creationId xmlns:a16="http://schemas.microsoft.com/office/drawing/2014/main" id="{CAA900C7-5BD7-4E1D-AEFE-9E4AB4855FBE}"/>
              </a:ext>
            </a:extLst>
          </p:cNvPr>
          <p:cNvSpPr/>
          <p:nvPr/>
        </p:nvSpPr>
        <p:spPr>
          <a:xfrm rot="7419170">
            <a:off x="7534065" y="1472553"/>
            <a:ext cx="235471" cy="685768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矢印: 下 64">
            <a:extLst>
              <a:ext uri="{FF2B5EF4-FFF2-40B4-BE49-F238E27FC236}">
                <a16:creationId xmlns:a16="http://schemas.microsoft.com/office/drawing/2014/main" id="{BB93E5F6-5318-4E92-A0AD-F554348DD20B}"/>
              </a:ext>
            </a:extLst>
          </p:cNvPr>
          <p:cNvSpPr/>
          <p:nvPr/>
        </p:nvSpPr>
        <p:spPr>
          <a:xfrm rot="14538446">
            <a:off x="2608141" y="1444257"/>
            <a:ext cx="235471" cy="685768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0734D424-974D-4F81-BC27-6F272B01A1FC}"/>
              </a:ext>
            </a:extLst>
          </p:cNvPr>
          <p:cNvSpPr/>
          <p:nvPr/>
        </p:nvSpPr>
        <p:spPr>
          <a:xfrm>
            <a:off x="73251" y="59267"/>
            <a:ext cx="9759498" cy="6739466"/>
          </a:xfrm>
          <a:prstGeom prst="rect">
            <a:avLst/>
          </a:prstGeom>
          <a:noFill/>
          <a:ln w="412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A358577-4A5F-4F0D-8AD3-927F89E57E59}"/>
              </a:ext>
            </a:extLst>
          </p:cNvPr>
          <p:cNvSpPr txBox="1"/>
          <p:nvPr/>
        </p:nvSpPr>
        <p:spPr>
          <a:xfrm rot="5400000">
            <a:off x="-204517" y="2941897"/>
            <a:ext cx="601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学　</a:t>
            </a:r>
            <a:r>
              <a:rPr kumimoji="1" lang="en-US" altLang="ja-JP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98109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2105</TotalTime>
  <Words>1240</Words>
  <Application>Microsoft Office PowerPoint</Application>
  <PresentationFormat>A4 210 x 297 mm</PresentationFormat>
  <Paragraphs>146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4" baseType="lpstr">
      <vt:lpstr>HGP創英ﾌﾟﾚｾﾞﾝｽEB</vt:lpstr>
      <vt:lpstr>HGS創英ﾌﾟﾚｾﾞﾝｽEB</vt:lpstr>
      <vt:lpstr>HG創英角ﾎﾟｯﾌﾟ体</vt:lpstr>
      <vt:lpstr>ＭＳ ゴシック</vt:lpstr>
      <vt:lpstr>ＭＳ 明朝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055679 亀谷琢</dc:creator>
  <cp:lastModifiedBy>055679 亀谷琢</cp:lastModifiedBy>
  <cp:revision>38</cp:revision>
  <cp:lastPrinted>2026-03-23T06:52:53Z</cp:lastPrinted>
  <dcterms:created xsi:type="dcterms:W3CDTF">2026-02-23T22:21:25Z</dcterms:created>
  <dcterms:modified xsi:type="dcterms:W3CDTF">2026-03-23T06:54:40Z</dcterms:modified>
</cp:coreProperties>
</file>